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61" r:id="rId3"/>
    <p:sldId id="257" r:id="rId4"/>
    <p:sldId id="260" r:id="rId5"/>
    <p:sldId id="262" r:id="rId6"/>
    <p:sldId id="263" r:id="rId7"/>
    <p:sldId id="265" r:id="rId8"/>
    <p:sldId id="258" r:id="rId9"/>
    <p:sldId id="259"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87"/>
  </p:normalViewPr>
  <p:slideViewPr>
    <p:cSldViewPr snapToGrid="0" snapToObjects="1">
      <p:cViewPr varScale="1">
        <p:scale>
          <a:sx n="152" d="100"/>
          <a:sy n="152" d="100"/>
        </p:scale>
        <p:origin x="7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3/13/20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429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1751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3/13/20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111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3/13/20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5436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3/13/20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8182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5786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9960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6938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6434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3/13/20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02520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95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3/13/20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99148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6" r:id="rId6"/>
    <p:sldLayoutId id="2147483681" r:id="rId7"/>
    <p:sldLayoutId id="2147483682" r:id="rId8"/>
    <p:sldLayoutId id="2147483683" r:id="rId9"/>
    <p:sldLayoutId id="2147483685" r:id="rId10"/>
    <p:sldLayoutId id="2147483684"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rovincie-utrecht.nl/onderwerpen/alle-onderwerpen/utrecht-en-europa/bezoek-brussel-nov-2017/utrecht-europese-proeftuin-healthy-urban-liv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youtu.be/ifzEdvKgyM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fit.nl/voeding/voedingsrichtlijnen-wereldwijd" TargetMode="Externa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5ZsJBU67qn0" TargetMode="External"/><Relationship Id="rId2" Type="http://schemas.openxmlformats.org/officeDocument/2006/relationships/hyperlink" Target="https://www.voedselgeschiedenis.nl/voedselgeschiedenis-van-nederland/" TargetMode="External"/><Relationship Id="rId1" Type="http://schemas.openxmlformats.org/officeDocument/2006/relationships/slideLayout" Target="../slideLayouts/slideLayout2.xml"/><Relationship Id="rId4" Type="http://schemas.openxmlformats.org/officeDocument/2006/relationships/hyperlink" Target="https://www.nu.nl/279526/video/burger-uit-een-lab-zo-wordt-kweekvlees-gemaak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iki.groenkennisnet.nl/display/FIT/1.+Voedseltransitie%3A+naar+een+duurzamer+en+gezonder+voedselsystee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oedingscentrum.nl/nl/gezond-eten-met-de-schijf-van-vijf.aspx" TargetMode="External"/><Relationship Id="rId2" Type="http://schemas.openxmlformats.org/officeDocument/2006/relationships/hyperlink" Target="https://www.rijksoverheid.nl/onderwerpen/gezondheid-en-preventie/documenten/convenanten/2018/11/23/nationaal-preventieakkoor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A3FEB3-987A-4518-A9A7-E9176DBE7015}"/>
              </a:ext>
            </a:extLst>
          </p:cNvPr>
          <p:cNvPicPr>
            <a:picLocks noChangeAspect="1"/>
          </p:cNvPicPr>
          <p:nvPr/>
        </p:nvPicPr>
        <p:blipFill rotWithShape="1">
          <a:blip r:embed="rId2"/>
          <a:srcRect t="4882" b="757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4839278-CEAD-1645-A6DB-3B08A4E06644}"/>
              </a:ext>
            </a:extLst>
          </p:cNvPr>
          <p:cNvSpPr>
            <a:spLocks noGrp="1"/>
          </p:cNvSpPr>
          <p:nvPr>
            <p:ph type="ctrTitle"/>
          </p:nvPr>
        </p:nvSpPr>
        <p:spPr>
          <a:xfrm>
            <a:off x="7889065" y="2324906"/>
            <a:ext cx="3403426" cy="1588698"/>
          </a:xfrm>
        </p:spPr>
        <p:txBody>
          <a:bodyPr>
            <a:normAutofit/>
          </a:bodyPr>
          <a:lstStyle/>
          <a:p>
            <a:r>
              <a:rPr lang="nl-NL" sz="2500">
                <a:solidFill>
                  <a:schemeClr val="tx1"/>
                </a:solidFill>
              </a:rPr>
              <a:t>Voedsel nu en in de toekomst, excursie lifestyle</a:t>
            </a:r>
          </a:p>
        </p:txBody>
      </p:sp>
      <p:sp>
        <p:nvSpPr>
          <p:cNvPr id="3" name="Ondertitel 2">
            <a:extLst>
              <a:ext uri="{FF2B5EF4-FFF2-40B4-BE49-F238E27FC236}">
                <a16:creationId xmlns:a16="http://schemas.microsoft.com/office/drawing/2014/main" id="{0C4559AE-8408-8A42-9569-DE5735CB12B4}"/>
              </a:ext>
            </a:extLst>
          </p:cNvPr>
          <p:cNvSpPr>
            <a:spLocks noGrp="1"/>
          </p:cNvSpPr>
          <p:nvPr>
            <p:ph type="subTitle" idx="1"/>
          </p:nvPr>
        </p:nvSpPr>
        <p:spPr>
          <a:xfrm>
            <a:off x="7889065" y="3945249"/>
            <a:ext cx="3403426" cy="738820"/>
          </a:xfrm>
        </p:spPr>
        <p:txBody>
          <a:bodyPr>
            <a:normAutofit/>
          </a:bodyPr>
          <a:lstStyle/>
          <a:p>
            <a:r>
              <a:rPr lang="nl-NL" dirty="0"/>
              <a:t>Leerjaar 3, periode 3</a:t>
            </a:r>
          </a:p>
        </p:txBody>
      </p:sp>
    </p:spTree>
    <p:extLst>
      <p:ext uri="{BB962C8B-B14F-4D97-AF65-F5344CB8AC3E}">
        <p14:creationId xmlns:p14="http://schemas.microsoft.com/office/powerpoint/2010/main" val="321984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D9D63-5517-034F-8182-12DCD8A3C9F6}"/>
              </a:ext>
            </a:extLst>
          </p:cNvPr>
          <p:cNvSpPr>
            <a:spLocks noGrp="1"/>
          </p:cNvSpPr>
          <p:nvPr>
            <p:ph type="title"/>
          </p:nvPr>
        </p:nvSpPr>
        <p:spPr/>
        <p:txBody>
          <a:bodyPr/>
          <a:lstStyle/>
          <a:p>
            <a:r>
              <a:rPr lang="nl-NL" dirty="0"/>
              <a:t>Excursie organiseren</a:t>
            </a:r>
          </a:p>
        </p:txBody>
      </p:sp>
      <p:sp>
        <p:nvSpPr>
          <p:cNvPr id="3" name="Tijdelijke aanduiding voor inhoud 2">
            <a:extLst>
              <a:ext uri="{FF2B5EF4-FFF2-40B4-BE49-F238E27FC236}">
                <a16:creationId xmlns:a16="http://schemas.microsoft.com/office/drawing/2014/main" id="{F581BD43-7D62-9545-A4BC-A47B85F9C396}"/>
              </a:ext>
            </a:extLst>
          </p:cNvPr>
          <p:cNvSpPr>
            <a:spLocks noGrp="1"/>
          </p:cNvSpPr>
          <p:nvPr>
            <p:ph idx="1"/>
          </p:nvPr>
        </p:nvSpPr>
        <p:spPr/>
        <p:txBody>
          <a:bodyPr/>
          <a:lstStyle/>
          <a:p>
            <a:r>
              <a:rPr lang="nl-NL" dirty="0"/>
              <a:t>Doelgroep</a:t>
            </a:r>
          </a:p>
          <a:p>
            <a:r>
              <a:rPr lang="nl-NL" dirty="0"/>
              <a:t>Opties</a:t>
            </a:r>
          </a:p>
          <a:p>
            <a:r>
              <a:rPr lang="nl-NL" dirty="0"/>
              <a:t>Voorbereiding proeve</a:t>
            </a:r>
          </a:p>
          <a:p>
            <a:r>
              <a:rPr lang="nl-NL" dirty="0"/>
              <a:t>Voorbeelden  </a:t>
            </a:r>
            <a:r>
              <a:rPr lang="nl-NL" dirty="0" err="1"/>
              <a:t>foodlab</a:t>
            </a:r>
            <a:r>
              <a:rPr lang="nl-NL" dirty="0"/>
              <a:t> Tilburg, Utrecht </a:t>
            </a:r>
            <a:r>
              <a:rPr lang="nl-NL" dirty="0">
                <a:hlinkClick r:id="rId2"/>
              </a:rPr>
              <a:t>https://www.provincie-utrecht.nl/onderwerpen/alle-onderwerpen/utrecht-en-europa/bezoek-brussel-nov-2017/utrecht-europese-proeftuin-healthy-urban-living/</a:t>
            </a:r>
            <a:endParaRPr lang="nl-NL" dirty="0"/>
          </a:p>
          <a:p>
            <a:r>
              <a:rPr lang="nl-NL" dirty="0"/>
              <a:t>Voorwaarden en wanneer</a:t>
            </a:r>
          </a:p>
        </p:txBody>
      </p:sp>
    </p:spTree>
    <p:extLst>
      <p:ext uri="{BB962C8B-B14F-4D97-AF65-F5344CB8AC3E}">
        <p14:creationId xmlns:p14="http://schemas.microsoft.com/office/powerpoint/2010/main" val="193218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8E65A-660A-E843-92F2-13274D7A3044}"/>
              </a:ext>
            </a:extLst>
          </p:cNvPr>
          <p:cNvSpPr>
            <a:spLocks noGrp="1"/>
          </p:cNvSpPr>
          <p:nvPr>
            <p:ph type="title"/>
          </p:nvPr>
        </p:nvSpPr>
        <p:spPr/>
        <p:txBody>
          <a:bodyPr/>
          <a:lstStyle/>
          <a:p>
            <a:r>
              <a:rPr lang="nl-NL" dirty="0" err="1"/>
              <a:t>NieuwS</a:t>
            </a:r>
            <a:r>
              <a:rPr lang="nl-NL" dirty="0"/>
              <a:t> en HOT </a:t>
            </a:r>
            <a:r>
              <a:rPr lang="nl-NL" dirty="0" err="1"/>
              <a:t>TOpICS</a:t>
            </a:r>
            <a:endParaRPr lang="nl-NL" dirty="0"/>
          </a:p>
        </p:txBody>
      </p:sp>
      <p:sp>
        <p:nvSpPr>
          <p:cNvPr id="3" name="Tijdelijke aanduiding voor inhoud 2">
            <a:extLst>
              <a:ext uri="{FF2B5EF4-FFF2-40B4-BE49-F238E27FC236}">
                <a16:creationId xmlns:a16="http://schemas.microsoft.com/office/drawing/2014/main" id="{AEF1A5A7-D2F1-CA44-9345-9BF621F64456}"/>
              </a:ext>
            </a:extLst>
          </p:cNvPr>
          <p:cNvSpPr>
            <a:spLocks noGrp="1"/>
          </p:cNvSpPr>
          <p:nvPr>
            <p:ph sz="half" idx="1"/>
          </p:nvPr>
        </p:nvSpPr>
        <p:spPr/>
        <p:txBody>
          <a:bodyPr/>
          <a:lstStyle/>
          <a:p>
            <a:r>
              <a:rPr lang="nl-NL" dirty="0">
                <a:hlinkClick r:id="rId2"/>
              </a:rPr>
              <a:t>https://youtu.be/ifzEdvKgyM8</a:t>
            </a:r>
            <a:endParaRPr lang="nl-NL" dirty="0"/>
          </a:p>
          <a:p>
            <a:endParaRPr lang="nl-NL" dirty="0"/>
          </a:p>
          <a:p>
            <a:endParaRPr lang="nl-NL" dirty="0"/>
          </a:p>
          <a:p>
            <a:endParaRPr lang="nl-NL" dirty="0"/>
          </a:p>
          <a:p>
            <a:endParaRPr lang="nl-NL" dirty="0"/>
          </a:p>
          <a:p>
            <a:endParaRPr lang="nl-NL" dirty="0"/>
          </a:p>
          <a:p>
            <a:endParaRPr lang="nl-NL" dirty="0"/>
          </a:p>
        </p:txBody>
      </p:sp>
      <p:sp>
        <p:nvSpPr>
          <p:cNvPr id="5" name="Tijdelijke aanduiding voor inhoud 4">
            <a:extLst>
              <a:ext uri="{FF2B5EF4-FFF2-40B4-BE49-F238E27FC236}">
                <a16:creationId xmlns:a16="http://schemas.microsoft.com/office/drawing/2014/main" id="{E74835DB-0C79-3544-8757-AC23510408A9}"/>
              </a:ext>
            </a:extLst>
          </p:cNvPr>
          <p:cNvSpPr>
            <a:spLocks noGrp="1"/>
          </p:cNvSpPr>
          <p:nvPr>
            <p:ph sz="half" idx="2"/>
          </p:nvPr>
        </p:nvSpPr>
        <p:spPr>
          <a:xfrm>
            <a:off x="581191" y="1717990"/>
            <a:ext cx="5194769" cy="3633047"/>
          </a:xfrm>
        </p:spPr>
        <p:txBody>
          <a:bodyPr/>
          <a:lstStyle/>
          <a:p>
            <a:r>
              <a:rPr lang="nl-NL" dirty="0"/>
              <a:t>Ieder nadeel heeft z’n voordeel</a:t>
            </a:r>
          </a:p>
          <a:p>
            <a:r>
              <a:rPr lang="nl-NL" dirty="0"/>
              <a:t>Welke effecten zien hiervan over 1 jaar?</a:t>
            </a:r>
          </a:p>
        </p:txBody>
      </p:sp>
      <p:pic>
        <p:nvPicPr>
          <p:cNvPr id="4" name="Afbeelding 3">
            <a:extLst>
              <a:ext uri="{FF2B5EF4-FFF2-40B4-BE49-F238E27FC236}">
                <a16:creationId xmlns:a16="http://schemas.microsoft.com/office/drawing/2014/main" id="{7AF3B3DE-45EB-A54D-83F0-32B1512EE1C5}"/>
              </a:ext>
            </a:extLst>
          </p:cNvPr>
          <p:cNvPicPr>
            <a:picLocks noChangeAspect="1"/>
          </p:cNvPicPr>
          <p:nvPr/>
        </p:nvPicPr>
        <p:blipFill>
          <a:blip r:embed="rId3"/>
          <a:stretch>
            <a:fillRect/>
          </a:stretch>
        </p:blipFill>
        <p:spPr>
          <a:xfrm>
            <a:off x="6096000" y="1377423"/>
            <a:ext cx="2298700" cy="3530600"/>
          </a:xfrm>
          <a:prstGeom prst="rect">
            <a:avLst/>
          </a:prstGeom>
        </p:spPr>
      </p:pic>
    </p:spTree>
    <p:extLst>
      <p:ext uri="{BB962C8B-B14F-4D97-AF65-F5344CB8AC3E}">
        <p14:creationId xmlns:p14="http://schemas.microsoft.com/office/powerpoint/2010/main" val="211858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E267F-1F4D-6542-A715-2A7DA73768B4}"/>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399A85C3-2107-3547-B314-0A91B9132630}"/>
              </a:ext>
            </a:extLst>
          </p:cNvPr>
          <p:cNvSpPr>
            <a:spLocks noGrp="1"/>
          </p:cNvSpPr>
          <p:nvPr>
            <p:ph idx="1"/>
          </p:nvPr>
        </p:nvSpPr>
        <p:spPr/>
        <p:txBody>
          <a:bodyPr/>
          <a:lstStyle/>
          <a:p>
            <a:r>
              <a:rPr lang="nl-NL" dirty="0"/>
              <a:t>Eten en drinken vroeger en nu</a:t>
            </a:r>
          </a:p>
          <a:p>
            <a:r>
              <a:rPr lang="nl-NL" dirty="0"/>
              <a:t>Ontwikkelingen schijf van vijf</a:t>
            </a:r>
          </a:p>
          <a:p>
            <a:r>
              <a:rPr lang="nl-NL" dirty="0"/>
              <a:t>Preventieakkoord tegen overgewicht en obesitas</a:t>
            </a:r>
          </a:p>
          <a:p>
            <a:r>
              <a:rPr lang="nl-NL" dirty="0"/>
              <a:t>Wat eten en drinken we in de toekomst</a:t>
            </a:r>
          </a:p>
          <a:p>
            <a:r>
              <a:rPr lang="nl-NL" dirty="0"/>
              <a:t>Excursie lifestyle 27 maart en relatie proeve</a:t>
            </a:r>
          </a:p>
        </p:txBody>
      </p:sp>
    </p:spTree>
    <p:extLst>
      <p:ext uri="{BB962C8B-B14F-4D97-AF65-F5344CB8AC3E}">
        <p14:creationId xmlns:p14="http://schemas.microsoft.com/office/powerpoint/2010/main" val="270388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124E1A04-39B9-40B4-9262-CDD9ED752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581B9858-A5E9-4EB2-830E-72BB81A84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95">
            <a:extLst>
              <a:ext uri="{FF2B5EF4-FFF2-40B4-BE49-F238E27FC236}">
                <a16:creationId xmlns:a16="http://schemas.microsoft.com/office/drawing/2014/main" id="{C83B291D-F718-46F4-AF9D-812BD0032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97">
            <a:extLst>
              <a:ext uri="{FF2B5EF4-FFF2-40B4-BE49-F238E27FC236}">
                <a16:creationId xmlns:a16="http://schemas.microsoft.com/office/drawing/2014/main" id="{86261C36-54A7-4257-8145-A85D30C0E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00" name="Rectangle 99">
            <a:extLst>
              <a:ext uri="{FF2B5EF4-FFF2-40B4-BE49-F238E27FC236}">
                <a16:creationId xmlns:a16="http://schemas.microsoft.com/office/drawing/2014/main" id="{38733D19-FF76-4DF6-985F-DB050AF8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38E9D109-B4A2-2045-A0C2-04FC286F128F}"/>
              </a:ext>
            </a:extLst>
          </p:cNvPr>
          <p:cNvSpPr>
            <a:spLocks noGrp="1"/>
          </p:cNvSpPr>
          <p:nvPr>
            <p:ph type="title"/>
          </p:nvPr>
        </p:nvSpPr>
        <p:spPr>
          <a:xfrm>
            <a:off x="593319" y="4910543"/>
            <a:ext cx="10993549" cy="1153609"/>
          </a:xfrm>
        </p:spPr>
        <p:txBody>
          <a:bodyPr vert="horz" lIns="91440" tIns="45720" rIns="91440" bIns="45720" rtlCol="0" anchor="b">
            <a:normAutofit/>
          </a:bodyPr>
          <a:lstStyle/>
          <a:p>
            <a:r>
              <a:rPr lang="en-US" sz="1200" dirty="0" err="1"/>
              <a:t>Ontwikkelingen</a:t>
            </a:r>
            <a:r>
              <a:rPr lang="en-US" sz="1200" dirty="0"/>
              <a:t> </a:t>
            </a:r>
            <a:r>
              <a:rPr lang="en-US" sz="1200" dirty="0" err="1"/>
              <a:t>schijf</a:t>
            </a:r>
            <a:r>
              <a:rPr lang="en-US" sz="1200" dirty="0"/>
              <a:t> van </a:t>
            </a:r>
            <a:r>
              <a:rPr lang="en-US" sz="1200" dirty="0" err="1"/>
              <a:t>vijf</a:t>
            </a:r>
            <a:r>
              <a:rPr lang="en-US" sz="1200" dirty="0"/>
              <a:t> </a:t>
            </a:r>
            <a:r>
              <a:rPr lang="en-US" sz="1200" dirty="0" err="1"/>
              <a:t>en</a:t>
            </a:r>
            <a:r>
              <a:rPr lang="en-US" sz="1200" dirty="0"/>
              <a:t> </a:t>
            </a:r>
            <a:r>
              <a:rPr lang="en-US" sz="1200" dirty="0" err="1"/>
              <a:t>andere</a:t>
            </a:r>
            <a:r>
              <a:rPr lang="en-US" sz="1200" dirty="0"/>
              <a:t> </a:t>
            </a:r>
            <a:r>
              <a:rPr lang="en-US" sz="1200" dirty="0" err="1"/>
              <a:t>landen</a:t>
            </a:r>
            <a:r>
              <a:rPr lang="en-US" sz="1200" dirty="0"/>
              <a:t> (</a:t>
            </a:r>
            <a:r>
              <a:rPr lang="en-US" sz="1200" dirty="0" err="1"/>
              <a:t>welke</a:t>
            </a:r>
            <a:r>
              <a:rPr lang="en-US" sz="1200" dirty="0"/>
              <a:t> </a:t>
            </a:r>
            <a:r>
              <a:rPr lang="en-US" sz="1200" dirty="0" err="1"/>
              <a:t>kunnen</a:t>
            </a:r>
            <a:r>
              <a:rPr lang="en-US" sz="1200" dirty="0"/>
              <a:t> </a:t>
            </a:r>
            <a:r>
              <a:rPr lang="en-US" sz="1200" dirty="0" err="1"/>
              <a:t>jullie</a:t>
            </a:r>
            <a:r>
              <a:rPr lang="en-US" sz="1200" dirty="0"/>
              <a:t> </a:t>
            </a:r>
            <a:r>
              <a:rPr lang="en-US" sz="1200" dirty="0" err="1"/>
              <a:t>vinden</a:t>
            </a:r>
            <a:r>
              <a:rPr lang="en-US" sz="1200" dirty="0"/>
              <a:t>?)</a:t>
            </a:r>
            <a:br>
              <a:rPr lang="en-US" sz="1200" dirty="0"/>
            </a:br>
            <a:r>
              <a:rPr lang="en-US" sz="1200" dirty="0">
                <a:hlinkClick r:id="rId2"/>
              </a:rPr>
              <a:t>https://www.fit.nl/voeding/voedingsrichtlijnen-wereldwijd</a:t>
            </a:r>
            <a:br>
              <a:rPr lang="en-US" sz="1200" dirty="0"/>
            </a:br>
            <a:br>
              <a:rPr lang="en-US" sz="1200" dirty="0"/>
            </a:br>
            <a:br>
              <a:rPr lang="en-US" sz="1200" dirty="0"/>
            </a:br>
            <a:r>
              <a:rPr lang="en-US" sz="1200" dirty="0"/>
              <a:t>Het </a:t>
            </a:r>
            <a:r>
              <a:rPr lang="en-US" sz="1200" dirty="0" err="1"/>
              <a:t>Voedingscentrum</a:t>
            </a:r>
            <a:r>
              <a:rPr lang="en-US" sz="1200" dirty="0"/>
              <a:t> </a:t>
            </a:r>
            <a:r>
              <a:rPr lang="en-US" sz="1200" dirty="0" err="1"/>
              <a:t>heeft</a:t>
            </a:r>
            <a:r>
              <a:rPr lang="en-US" sz="1200" dirty="0"/>
              <a:t> de </a:t>
            </a:r>
            <a:r>
              <a:rPr lang="en-US" sz="1200" dirty="0" err="1"/>
              <a:t>Schijf</a:t>
            </a:r>
            <a:r>
              <a:rPr lang="en-US" sz="1200" dirty="0"/>
              <a:t> van </a:t>
            </a:r>
            <a:r>
              <a:rPr lang="en-US" sz="1200" dirty="0" err="1"/>
              <a:t>Vijf</a:t>
            </a:r>
            <a:r>
              <a:rPr lang="en-US" sz="1200" dirty="0"/>
              <a:t> </a:t>
            </a:r>
            <a:r>
              <a:rPr lang="en-US" sz="1200" dirty="0" err="1"/>
              <a:t>samengesteld</a:t>
            </a:r>
            <a:r>
              <a:rPr lang="en-US" sz="1200" dirty="0"/>
              <a:t> op basis van de </a:t>
            </a:r>
            <a:r>
              <a:rPr lang="en-US" sz="1200" dirty="0" err="1"/>
              <a:t>adviezen</a:t>
            </a:r>
            <a:r>
              <a:rPr lang="en-US" sz="1200" dirty="0"/>
              <a:t> van de </a:t>
            </a:r>
            <a:r>
              <a:rPr lang="en-US" sz="1200" dirty="0" err="1"/>
              <a:t>Gezondheidsraad</a:t>
            </a:r>
            <a:r>
              <a:rPr lang="en-US" sz="1200" dirty="0"/>
              <a:t>, </a:t>
            </a:r>
            <a:r>
              <a:rPr lang="en-US" sz="1200" dirty="0" err="1"/>
              <a:t>berekeningen</a:t>
            </a:r>
            <a:r>
              <a:rPr lang="en-US" sz="1200" dirty="0"/>
              <a:t> van het </a:t>
            </a:r>
            <a:r>
              <a:rPr lang="en-US" sz="1200" dirty="0" err="1"/>
              <a:t>Rijksinstituut</a:t>
            </a:r>
            <a:r>
              <a:rPr lang="en-US" sz="1200" dirty="0"/>
              <a:t> </a:t>
            </a:r>
            <a:r>
              <a:rPr lang="en-US" sz="1200" dirty="0" err="1"/>
              <a:t>voor</a:t>
            </a:r>
            <a:r>
              <a:rPr lang="en-US" sz="1200" dirty="0"/>
              <a:t> </a:t>
            </a:r>
            <a:r>
              <a:rPr lang="en-US" sz="1200" dirty="0" err="1"/>
              <a:t>Volksgezondheid</a:t>
            </a:r>
            <a:r>
              <a:rPr lang="en-US" sz="1200" dirty="0"/>
              <a:t> </a:t>
            </a:r>
            <a:r>
              <a:rPr lang="en-US" sz="1200" dirty="0" err="1"/>
              <a:t>en</a:t>
            </a:r>
            <a:r>
              <a:rPr lang="en-US" sz="1200" dirty="0"/>
              <a:t> Milieu (RIVM) </a:t>
            </a:r>
            <a:r>
              <a:rPr lang="en-US" sz="1200" dirty="0" err="1"/>
              <a:t>en</a:t>
            </a:r>
            <a:r>
              <a:rPr lang="en-US" sz="1200" dirty="0"/>
              <a:t> de </a:t>
            </a:r>
            <a:r>
              <a:rPr lang="en-US" sz="1200" dirty="0" err="1"/>
              <a:t>raad</a:t>
            </a:r>
            <a:r>
              <a:rPr lang="en-US" sz="1200" dirty="0"/>
              <a:t> van diverse experts.  (</a:t>
            </a:r>
            <a:r>
              <a:rPr lang="en-US" sz="1200" dirty="0" err="1"/>
              <a:t>bron</a:t>
            </a:r>
            <a:r>
              <a:rPr lang="en-US" sz="1200" dirty="0"/>
              <a:t> </a:t>
            </a:r>
            <a:r>
              <a:rPr lang="en-US" sz="1200" dirty="0" err="1"/>
              <a:t>voedingcetrum.nl</a:t>
            </a:r>
            <a:endParaRPr lang="en-US" sz="1200" dirty="0"/>
          </a:p>
        </p:txBody>
      </p:sp>
      <p:sp>
        <p:nvSpPr>
          <p:cNvPr id="102" name="Rectangle 101">
            <a:extLst>
              <a:ext uri="{FF2B5EF4-FFF2-40B4-BE49-F238E27FC236}">
                <a16:creationId xmlns:a16="http://schemas.microsoft.com/office/drawing/2014/main" id="{B8931767-514A-4E70-9129-DB6B46BFA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092556C3-D615-4E70-B4AD-7791DE6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105">
            <a:extLst>
              <a:ext uri="{FF2B5EF4-FFF2-40B4-BE49-F238E27FC236}">
                <a16:creationId xmlns:a16="http://schemas.microsoft.com/office/drawing/2014/main" id="{5D468424-DF72-426E-8DB3-F91B8857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Afbeelding 5" descr="Afbeelding met voedsel&#10;&#10;Automatisch gegenereerde beschrijving">
            <a:extLst>
              <a:ext uri="{FF2B5EF4-FFF2-40B4-BE49-F238E27FC236}">
                <a16:creationId xmlns:a16="http://schemas.microsoft.com/office/drawing/2014/main" id="{3766FC64-6E05-B442-9329-F3D66B71F7D8}"/>
              </a:ext>
            </a:extLst>
          </p:cNvPr>
          <p:cNvPicPr>
            <a:picLocks noChangeAspect="1"/>
          </p:cNvPicPr>
          <p:nvPr/>
        </p:nvPicPr>
        <p:blipFill rotWithShape="1">
          <a:blip r:embed="rId3"/>
          <a:srcRect l="8901" r="4481" b="-1"/>
          <a:stretch/>
        </p:blipFill>
        <p:spPr>
          <a:xfrm>
            <a:off x="446535" y="599725"/>
            <a:ext cx="3703319" cy="3557252"/>
          </a:xfrm>
          <a:prstGeom prst="rect">
            <a:avLst/>
          </a:prstGeom>
        </p:spPr>
      </p:pic>
      <p:pic>
        <p:nvPicPr>
          <p:cNvPr id="5" name="Afbeelding 4" descr="Afbeelding met accessoire, tekst, paraplu&#10;&#10;Automatisch gegenereerde beschrijving">
            <a:extLst>
              <a:ext uri="{FF2B5EF4-FFF2-40B4-BE49-F238E27FC236}">
                <a16:creationId xmlns:a16="http://schemas.microsoft.com/office/drawing/2014/main" id="{C1735F76-C5F6-6B4C-BEDD-60D012DEE9A8}"/>
              </a:ext>
            </a:extLst>
          </p:cNvPr>
          <p:cNvPicPr>
            <a:picLocks noChangeAspect="1"/>
          </p:cNvPicPr>
          <p:nvPr/>
        </p:nvPicPr>
        <p:blipFill rotWithShape="1">
          <a:blip r:embed="rId4"/>
          <a:srcRect t="3768" r="-3" b="-3"/>
          <a:stretch/>
        </p:blipFill>
        <p:spPr>
          <a:xfrm>
            <a:off x="4241830" y="599725"/>
            <a:ext cx="3696528" cy="3557252"/>
          </a:xfrm>
          <a:prstGeom prst="rect">
            <a:avLst/>
          </a:prstGeom>
        </p:spPr>
      </p:pic>
      <p:pic>
        <p:nvPicPr>
          <p:cNvPr id="4" name="Tijdelijke aanduiding voor inhoud 3" descr="Afbeelding met voedsel, bord, teken&#10;&#10;Automatisch gegenereerde beschrijving">
            <a:extLst>
              <a:ext uri="{FF2B5EF4-FFF2-40B4-BE49-F238E27FC236}">
                <a16:creationId xmlns:a16="http://schemas.microsoft.com/office/drawing/2014/main" id="{E381C12A-1204-A845-8FBE-8CCD03C03041}"/>
              </a:ext>
            </a:extLst>
          </p:cNvPr>
          <p:cNvPicPr>
            <a:picLocks noChangeAspect="1"/>
          </p:cNvPicPr>
          <p:nvPr/>
        </p:nvPicPr>
        <p:blipFill rotWithShape="1">
          <a:blip r:embed="rId5"/>
          <a:srcRect t="1806" r="-3" b="1959"/>
          <a:stretch/>
        </p:blipFill>
        <p:spPr>
          <a:xfrm>
            <a:off x="8042147" y="599725"/>
            <a:ext cx="3696528" cy="3557252"/>
          </a:xfrm>
          <a:prstGeom prst="rect">
            <a:avLst/>
          </a:prstGeom>
        </p:spPr>
      </p:pic>
    </p:spTree>
    <p:extLst>
      <p:ext uri="{BB962C8B-B14F-4D97-AF65-F5344CB8AC3E}">
        <p14:creationId xmlns:p14="http://schemas.microsoft.com/office/powerpoint/2010/main" val="308204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7A5436-B158-0C44-9D53-5942F9FDF8A6}"/>
              </a:ext>
            </a:extLst>
          </p:cNvPr>
          <p:cNvSpPr>
            <a:spLocks noGrp="1"/>
          </p:cNvSpPr>
          <p:nvPr>
            <p:ph type="title"/>
          </p:nvPr>
        </p:nvSpPr>
        <p:spPr>
          <a:xfrm>
            <a:off x="581192" y="1507414"/>
            <a:ext cx="5120255" cy="3903332"/>
          </a:xfrm>
        </p:spPr>
        <p:txBody>
          <a:bodyPr anchor="t">
            <a:normAutofit/>
          </a:bodyPr>
          <a:lstStyle/>
          <a:p>
            <a:r>
              <a:rPr lang="nl-NL" sz="4000">
                <a:solidFill>
                  <a:schemeClr val="tx1">
                    <a:lumMod val="85000"/>
                    <a:lumOff val="15000"/>
                  </a:schemeClr>
                </a:solidFill>
              </a:rPr>
              <a:t>Richtlijnen goede voeding 2015</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1CE0F424-FC0D-674A-A56A-A7BB0D243519}"/>
              </a:ext>
            </a:extLst>
          </p:cNvPr>
          <p:cNvSpPr>
            <a:spLocks noGrp="1"/>
          </p:cNvSpPr>
          <p:nvPr>
            <p:ph idx="1"/>
          </p:nvPr>
        </p:nvSpPr>
        <p:spPr>
          <a:xfrm>
            <a:off x="6441743" y="1507415"/>
            <a:ext cx="4819091" cy="3903331"/>
          </a:xfrm>
          <a:ln w="57150">
            <a:noFill/>
          </a:ln>
        </p:spPr>
        <p:txBody>
          <a:bodyPr anchor="t">
            <a:normAutofit/>
          </a:bodyPr>
          <a:lstStyle/>
          <a:p>
            <a:r>
              <a:rPr lang="nl-NL" sz="2000" dirty="0"/>
              <a:t>Welke wijzigingen zijn er doorgevoerd?</a:t>
            </a:r>
          </a:p>
          <a:p>
            <a:r>
              <a:rPr lang="nl-NL" sz="2000" dirty="0"/>
              <a:t>Wat zijn de verschillen met de schijf van vijf?</a:t>
            </a:r>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45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85183F81-132B-9646-8681-E2B6647D6C86}"/>
              </a:ext>
            </a:extLst>
          </p:cNvPr>
          <p:cNvSpPr>
            <a:spLocks noGrp="1"/>
          </p:cNvSpPr>
          <p:nvPr>
            <p:ph type="title"/>
          </p:nvPr>
        </p:nvSpPr>
        <p:spPr>
          <a:xfrm>
            <a:off x="771148" y="1037967"/>
            <a:ext cx="3054091" cy="4709131"/>
          </a:xfrm>
        </p:spPr>
        <p:txBody>
          <a:bodyPr anchor="ctr">
            <a:normAutofit/>
          </a:bodyPr>
          <a:lstStyle/>
          <a:p>
            <a:r>
              <a:rPr lang="nl-NL">
                <a:solidFill>
                  <a:srgbClr val="FFFEFF"/>
                </a:solidFill>
              </a:rPr>
              <a:t>Voeding vroeger en in de toekomst</a:t>
            </a:r>
          </a:p>
        </p:txBody>
      </p:sp>
      <p:sp>
        <p:nvSpPr>
          <p:cNvPr id="3" name="Tijdelijke aanduiding voor inhoud 2">
            <a:extLst>
              <a:ext uri="{FF2B5EF4-FFF2-40B4-BE49-F238E27FC236}">
                <a16:creationId xmlns:a16="http://schemas.microsoft.com/office/drawing/2014/main" id="{2294D017-8890-7B4D-B9E3-5E197AABEACB}"/>
              </a:ext>
            </a:extLst>
          </p:cNvPr>
          <p:cNvSpPr>
            <a:spLocks noGrp="1"/>
          </p:cNvSpPr>
          <p:nvPr>
            <p:ph idx="1"/>
          </p:nvPr>
        </p:nvSpPr>
        <p:spPr>
          <a:xfrm>
            <a:off x="4534935" y="1037968"/>
            <a:ext cx="6725899" cy="4820832"/>
          </a:xfrm>
        </p:spPr>
        <p:txBody>
          <a:bodyPr>
            <a:normAutofit/>
          </a:bodyPr>
          <a:lstStyle/>
          <a:p>
            <a:r>
              <a:rPr lang="nl-NL" dirty="0">
                <a:hlinkClick r:id="rId2"/>
              </a:rPr>
              <a:t>https://www.voedselgeschiedenis.nl/voedselgeschiedenis-van-nederland/</a:t>
            </a:r>
            <a:endParaRPr lang="nl-NL" dirty="0"/>
          </a:p>
          <a:p>
            <a:r>
              <a:rPr lang="nl-NL" dirty="0">
                <a:hlinkClick r:id="rId3"/>
              </a:rPr>
              <a:t>https://youtu.be/5ZsJBU67qn0</a:t>
            </a:r>
            <a:endParaRPr lang="nl-NL" dirty="0"/>
          </a:p>
          <a:p>
            <a:r>
              <a:rPr lang="nl-NL" dirty="0">
                <a:hlinkClick r:id="rId4"/>
              </a:rPr>
              <a:t>https://www.nu.nl/279526/video/burger-uit-een-lab-zo-wordt-kweekvlees-gemaakt</a:t>
            </a:r>
            <a:r>
              <a:rPr lang="nl-NL">
                <a:hlinkClick r:id="rId4"/>
              </a:rPr>
              <a:t>.html</a:t>
            </a:r>
            <a:r>
              <a:rPr lang="nl-NL"/>
              <a:t> </a:t>
            </a:r>
            <a:endParaRPr lang="nl-NL" dirty="0"/>
          </a:p>
          <a:p>
            <a:endParaRPr lang="nl-NL" dirty="0"/>
          </a:p>
        </p:txBody>
      </p:sp>
    </p:spTree>
    <p:extLst>
      <p:ext uri="{BB962C8B-B14F-4D97-AF65-F5344CB8AC3E}">
        <p14:creationId xmlns:p14="http://schemas.microsoft.com/office/powerpoint/2010/main" val="16049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6049037-CA20-C045-BB69-85DF586D669A}"/>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000" kern="1200" dirty="0">
                <a:solidFill>
                  <a:srgbClr val="FFFFFF"/>
                </a:solidFill>
                <a:latin typeface="+mj-lt"/>
                <a:ea typeface="+mj-ea"/>
                <a:cs typeface="+mj-cs"/>
                <a:hlinkClick r:id="rId2"/>
              </a:rPr>
              <a:t>Link: Voedseltransitie: naar een duurzamer en gezonder voedselsysteem</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5" name="Tijdelijke aanduiding voor inhoud 4"/>
          <p:cNvPicPr>
            <a:picLocks noGrp="1" noChangeAspect="1"/>
          </p:cNvPicPr>
          <p:nvPr>
            <p:ph idx="1"/>
          </p:nvPr>
        </p:nvPicPr>
        <p:blipFill rotWithShape="1">
          <a:blip r:embed="rId3"/>
          <a:stretch/>
        </p:blipFill>
        <p:spPr>
          <a:xfrm>
            <a:off x="4038600" y="1313299"/>
            <a:ext cx="5495370" cy="3091146"/>
          </a:xfrm>
          <a:prstGeom prst="rect">
            <a:avLst/>
          </a:prstGeom>
        </p:spPr>
      </p:pic>
      <p:sp>
        <p:nvSpPr>
          <p:cNvPr id="4" name="Rechthoek 3">
            <a:extLst>
              <a:ext uri="{FF2B5EF4-FFF2-40B4-BE49-F238E27FC236}">
                <a16:creationId xmlns:a16="http://schemas.microsoft.com/office/drawing/2014/main" id="{30985E6B-DDBE-3E4D-981C-4DD279E77663}"/>
              </a:ext>
            </a:extLst>
          </p:cNvPr>
          <p:cNvSpPr/>
          <p:nvPr/>
        </p:nvSpPr>
        <p:spPr>
          <a:xfrm>
            <a:off x="4038600" y="4884873"/>
            <a:ext cx="7188199" cy="1292090"/>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1400" dirty="0"/>
              <a:t>Om op </a:t>
            </a:r>
            <a:r>
              <a:rPr lang="en-US" sz="1400" dirty="0" err="1"/>
              <a:t>termijn</a:t>
            </a:r>
            <a:r>
              <a:rPr lang="en-US" sz="1400" dirty="0"/>
              <a:t> </a:t>
            </a:r>
            <a:r>
              <a:rPr lang="en-US" sz="1400" dirty="0" err="1"/>
              <a:t>voldoende</a:t>
            </a:r>
            <a:r>
              <a:rPr lang="en-US" sz="1400" dirty="0"/>
              <a:t>, </a:t>
            </a:r>
            <a:r>
              <a:rPr lang="en-US" sz="1400" dirty="0" err="1"/>
              <a:t>duurzaam</a:t>
            </a:r>
            <a:r>
              <a:rPr lang="en-US" sz="1400" dirty="0"/>
              <a:t> </a:t>
            </a:r>
            <a:r>
              <a:rPr lang="en-US" sz="1400" dirty="0" err="1"/>
              <a:t>en</a:t>
            </a:r>
            <a:r>
              <a:rPr lang="en-US" sz="1400" dirty="0"/>
              <a:t> </a:t>
            </a:r>
            <a:r>
              <a:rPr lang="en-US" sz="1400" dirty="0" err="1"/>
              <a:t>gezond</a:t>
            </a:r>
            <a:r>
              <a:rPr lang="en-US" sz="1400" dirty="0"/>
              <a:t> </a:t>
            </a:r>
            <a:r>
              <a:rPr lang="en-US" sz="1400" dirty="0" err="1"/>
              <a:t>voedsel</a:t>
            </a:r>
            <a:r>
              <a:rPr lang="en-US" sz="1400" dirty="0"/>
              <a:t>, in </a:t>
            </a:r>
            <a:r>
              <a:rPr lang="en-US" sz="1400" dirty="0" err="1"/>
              <a:t>een</a:t>
            </a:r>
            <a:r>
              <a:rPr lang="en-US" sz="1400" dirty="0"/>
              <a:t> </a:t>
            </a:r>
            <a:r>
              <a:rPr lang="en-US" sz="1400" dirty="0" err="1"/>
              <a:t>gezonde</a:t>
            </a:r>
            <a:r>
              <a:rPr lang="en-US" sz="1400" dirty="0"/>
              <a:t> </a:t>
            </a:r>
            <a:r>
              <a:rPr lang="en-US" sz="1400" dirty="0" err="1"/>
              <a:t>leefomgeving</a:t>
            </a:r>
            <a:r>
              <a:rPr lang="en-US" sz="1400" dirty="0"/>
              <a:t>, </a:t>
            </a:r>
            <a:r>
              <a:rPr lang="en-US" sz="1400" dirty="0" err="1"/>
              <a:t>te</a:t>
            </a:r>
            <a:r>
              <a:rPr lang="en-US" sz="1400" dirty="0"/>
              <a:t> </a:t>
            </a:r>
            <a:r>
              <a:rPr lang="en-US" sz="1400" dirty="0" err="1"/>
              <a:t>kunnen</a:t>
            </a:r>
            <a:r>
              <a:rPr lang="en-US" sz="1400" dirty="0"/>
              <a:t> </a:t>
            </a:r>
            <a:r>
              <a:rPr lang="en-US" sz="1400" dirty="0" err="1"/>
              <a:t>garanderen</a:t>
            </a:r>
            <a:r>
              <a:rPr lang="en-US" sz="1400" dirty="0"/>
              <a:t> </a:t>
            </a:r>
            <a:r>
              <a:rPr lang="en-US" sz="1400" dirty="0" err="1"/>
              <a:t>zijn</a:t>
            </a:r>
            <a:r>
              <a:rPr lang="en-US" sz="1400" dirty="0"/>
              <a:t> </a:t>
            </a:r>
            <a:r>
              <a:rPr lang="en-US" sz="1400" dirty="0" err="1"/>
              <a:t>aanpassingen</a:t>
            </a:r>
            <a:r>
              <a:rPr lang="en-US" sz="1400" dirty="0"/>
              <a:t> </a:t>
            </a:r>
            <a:r>
              <a:rPr lang="en-US" sz="1400" dirty="0" err="1"/>
              <a:t>noodzakelijk</a:t>
            </a:r>
            <a:r>
              <a:rPr lang="en-US" sz="1400" dirty="0"/>
              <a:t> in het </a:t>
            </a:r>
            <a:r>
              <a:rPr lang="en-US" sz="1400" dirty="0" err="1"/>
              <a:t>voedselsysteem</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err="1"/>
              <a:t>Een</a:t>
            </a:r>
            <a:r>
              <a:rPr lang="en-US" sz="1400" dirty="0"/>
              <a:t> </a:t>
            </a:r>
            <a:r>
              <a:rPr lang="en-US" sz="1400" dirty="0" err="1"/>
              <a:t>voedseltransitie</a:t>
            </a:r>
            <a:r>
              <a:rPr lang="en-US" sz="1400" dirty="0"/>
              <a:t> </a:t>
            </a:r>
            <a:r>
              <a:rPr lang="en-US" sz="1400" dirty="0" err="1"/>
              <a:t>betekent</a:t>
            </a:r>
            <a:r>
              <a:rPr lang="en-US" sz="1400" dirty="0"/>
              <a:t> </a:t>
            </a:r>
            <a:r>
              <a:rPr lang="en-US" sz="1400" dirty="0" err="1"/>
              <a:t>dat</a:t>
            </a:r>
            <a:r>
              <a:rPr lang="en-US" sz="1400" dirty="0"/>
              <a:t> </a:t>
            </a:r>
            <a:r>
              <a:rPr lang="en-US" sz="1400" dirty="0" err="1"/>
              <a:t>wij</a:t>
            </a:r>
            <a:r>
              <a:rPr lang="en-US" sz="1400" dirty="0"/>
              <a:t> op </a:t>
            </a:r>
            <a:r>
              <a:rPr lang="en-US" sz="1400" dirty="0" err="1"/>
              <a:t>een</a:t>
            </a:r>
            <a:r>
              <a:rPr lang="en-US" sz="1400" dirty="0"/>
              <a:t> hele </a:t>
            </a:r>
            <a:r>
              <a:rPr lang="en-US" sz="1400" dirty="0" err="1"/>
              <a:t>andere</a:t>
            </a:r>
            <a:r>
              <a:rPr lang="en-US" sz="1400" dirty="0"/>
              <a:t> </a:t>
            </a:r>
            <a:r>
              <a:rPr lang="en-US" sz="1400" dirty="0" err="1"/>
              <a:t>manier</a:t>
            </a:r>
            <a:r>
              <a:rPr lang="en-US" sz="1400" dirty="0"/>
              <a:t> </a:t>
            </a:r>
            <a:r>
              <a:rPr lang="en-US" sz="1400" dirty="0" err="1"/>
              <a:t>gaan</a:t>
            </a:r>
            <a:r>
              <a:rPr lang="en-US" sz="1400" dirty="0"/>
              <a:t> </a:t>
            </a:r>
            <a:r>
              <a:rPr lang="en-US" sz="1400" dirty="0" err="1"/>
              <a:t>produceren</a:t>
            </a:r>
            <a:r>
              <a:rPr lang="en-US" sz="1400" dirty="0"/>
              <a:t> </a:t>
            </a:r>
            <a:r>
              <a:rPr lang="en-US" sz="1400" dirty="0" err="1"/>
              <a:t>en</a:t>
            </a:r>
            <a:r>
              <a:rPr lang="en-US" sz="1400" dirty="0"/>
              <a:t> </a:t>
            </a:r>
            <a:r>
              <a:rPr lang="en-US" sz="1400" dirty="0" err="1"/>
              <a:t>consumeren</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05776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744B8-5E55-0C47-8D02-8C69AD6A726C}"/>
              </a:ext>
            </a:extLst>
          </p:cNvPr>
          <p:cNvSpPr>
            <a:spLocks noGrp="1"/>
          </p:cNvSpPr>
          <p:nvPr>
            <p:ph type="title"/>
          </p:nvPr>
        </p:nvSpPr>
        <p:spPr/>
        <p:txBody>
          <a:bodyPr/>
          <a:lstStyle/>
          <a:p>
            <a:r>
              <a:rPr lang="nl-NL" dirty="0"/>
              <a:t>Preventieakkoord</a:t>
            </a:r>
          </a:p>
        </p:txBody>
      </p:sp>
      <p:sp>
        <p:nvSpPr>
          <p:cNvPr id="3" name="Tijdelijke aanduiding voor inhoud 2">
            <a:extLst>
              <a:ext uri="{FF2B5EF4-FFF2-40B4-BE49-F238E27FC236}">
                <a16:creationId xmlns:a16="http://schemas.microsoft.com/office/drawing/2014/main" id="{FF2B633F-AFD9-F248-B988-01B3F76A3C80}"/>
              </a:ext>
            </a:extLst>
          </p:cNvPr>
          <p:cNvSpPr>
            <a:spLocks noGrp="1"/>
          </p:cNvSpPr>
          <p:nvPr>
            <p:ph idx="1"/>
          </p:nvPr>
        </p:nvSpPr>
        <p:spPr/>
        <p:txBody>
          <a:bodyPr>
            <a:normAutofit fontScale="77500" lnSpcReduction="20000"/>
          </a:bodyPr>
          <a:lstStyle/>
          <a:p>
            <a:pPr fontAlgn="t"/>
            <a:r>
              <a:rPr lang="nl-NL" b="1" dirty="0"/>
              <a:t>Maatregelen tegen overgewicht en obesitas</a:t>
            </a:r>
            <a:endParaRPr lang="nl-NL" dirty="0"/>
          </a:p>
          <a:p>
            <a:pPr fontAlgn="t"/>
            <a:r>
              <a:rPr lang="nl-NL" dirty="0"/>
              <a:t>In het Nationaal Preventieakkoord staan </a:t>
            </a:r>
            <a:r>
              <a:rPr lang="nl-NL" u="sng" dirty="0">
                <a:hlinkClick r:id="rId2"/>
              </a:rPr>
              <a:t>maatregelen tegen overgewicht en obesitas</a:t>
            </a:r>
            <a:r>
              <a:rPr lang="nl-NL" dirty="0"/>
              <a:t>, bijvoorbeeld:</a:t>
            </a:r>
          </a:p>
          <a:p>
            <a:pPr fontAlgn="t"/>
            <a:r>
              <a:rPr lang="nl-NL" dirty="0"/>
              <a:t>Vanaf 2020 bieden minimaal 2.500 sportclubs hun leden en bezoekers gezondere voeding aan in de kantine.</a:t>
            </a:r>
          </a:p>
          <a:p>
            <a:pPr fontAlgn="t"/>
            <a:r>
              <a:rPr lang="nl-NL" dirty="0"/>
              <a:t>Vanaf 2020 bieden minimaal 950 scholen hun leerlingen en personeel gezonde voeding aan in de kantine.</a:t>
            </a:r>
          </a:p>
          <a:p>
            <a:pPr fontAlgn="t"/>
            <a:r>
              <a:rPr lang="nl-NL" dirty="0"/>
              <a:t>Vanaf 2025 biedt de helft van de ziekenhuizen gezondere voeding aan patiënten, personeel en bezoekers.</a:t>
            </a:r>
          </a:p>
          <a:p>
            <a:pPr fontAlgn="t"/>
            <a:r>
              <a:rPr lang="nl-NL" dirty="0"/>
              <a:t>Fabrikanten gaan suikerhoudende frisdranken, snoep en melkproducten gezonder maken. Bijvoorbeeld door er minder suiker in te doen.</a:t>
            </a:r>
          </a:p>
          <a:p>
            <a:pPr fontAlgn="t"/>
            <a:r>
              <a:rPr lang="nl-NL" dirty="0"/>
              <a:t>Vanaf 2019 gaan de Rijksoverheid, supermarkten en </a:t>
            </a:r>
            <a:r>
              <a:rPr lang="nl-NL" dirty="0" err="1"/>
              <a:t>horeca-bedrijven</a:t>
            </a:r>
            <a:r>
              <a:rPr lang="nl-NL" dirty="0"/>
              <a:t> de </a:t>
            </a:r>
            <a:r>
              <a:rPr lang="nl-NL" u="sng" dirty="0">
                <a:hlinkClick r:id="rId3"/>
              </a:rPr>
              <a:t>Schijf van Vijf</a:t>
            </a:r>
            <a:r>
              <a:rPr lang="nl-NL" dirty="0"/>
              <a:t> bekender maken in Nederland. Zodat mensen zelf nog beter voor gezonde voeding kunnen kiezen.</a:t>
            </a:r>
          </a:p>
          <a:p>
            <a:pPr fontAlgn="t"/>
            <a:r>
              <a:rPr lang="nl-NL" dirty="0"/>
              <a:t>De Rijksoverheid wil een nieuw voedselkeuzelogo invoeren. Zodat mensen zelf nog beter voor gezonde voeding kunnen kiezen.</a:t>
            </a:r>
          </a:p>
          <a:p>
            <a:pPr fontAlgn="t"/>
            <a:r>
              <a:rPr lang="nl-NL" dirty="0"/>
              <a:t>Mensen en gezinnen met overgewichtsproblemen krijgen zorg en ondersteuning op maat. Vanaf 1 januari 2019 komt de vergoeding voor deze Gecombineerde Leefstijlinterventie in de basisverzekering.</a:t>
            </a:r>
          </a:p>
          <a:p>
            <a:pPr fontAlgn="t"/>
            <a:r>
              <a:rPr lang="nl-NL" dirty="0"/>
              <a:t>Sportclubs en sportscholen willen hun aanbod nog beter toegankelijk maken voor mensen die niet genoeg sporten of bewegen.</a:t>
            </a:r>
          </a:p>
          <a:p>
            <a:pPr marL="0" indent="0">
              <a:buNone/>
            </a:pPr>
            <a:endParaRPr lang="nl-NL" dirty="0"/>
          </a:p>
        </p:txBody>
      </p:sp>
    </p:spTree>
    <p:extLst>
      <p:ext uri="{BB962C8B-B14F-4D97-AF65-F5344CB8AC3E}">
        <p14:creationId xmlns:p14="http://schemas.microsoft.com/office/powerpoint/2010/main" val="275365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6D970-8E2B-A344-A0EE-E877CE90894F}"/>
              </a:ext>
            </a:extLst>
          </p:cNvPr>
          <p:cNvSpPr>
            <a:spLocks noGrp="1"/>
          </p:cNvSpPr>
          <p:nvPr>
            <p:ph type="title"/>
          </p:nvPr>
        </p:nvSpPr>
        <p:spPr/>
        <p:txBody>
          <a:bodyPr/>
          <a:lstStyle/>
          <a:p>
            <a:r>
              <a:rPr lang="nl-NL" dirty="0" err="1"/>
              <a:t>LeefstijlCOAching</a:t>
            </a:r>
            <a:r>
              <a:rPr lang="nl-NL" dirty="0"/>
              <a:t> in HET basispakket van de zorgverzekering</a:t>
            </a:r>
          </a:p>
        </p:txBody>
      </p:sp>
      <p:sp>
        <p:nvSpPr>
          <p:cNvPr id="3" name="Tijdelijke aanduiding voor inhoud 2">
            <a:extLst>
              <a:ext uri="{FF2B5EF4-FFF2-40B4-BE49-F238E27FC236}">
                <a16:creationId xmlns:a16="http://schemas.microsoft.com/office/drawing/2014/main" id="{7219C2B5-3AA3-8B44-8DCC-A79F2D064142}"/>
              </a:ext>
            </a:extLst>
          </p:cNvPr>
          <p:cNvSpPr>
            <a:spLocks noGrp="1"/>
          </p:cNvSpPr>
          <p:nvPr>
            <p:ph idx="1"/>
          </p:nvPr>
        </p:nvSpPr>
        <p:spPr/>
        <p:txBody>
          <a:bodyPr/>
          <a:lstStyle/>
          <a:p>
            <a:r>
              <a:rPr lang="nl-NL" dirty="0"/>
              <a:t>COOL</a:t>
            </a:r>
          </a:p>
          <a:p>
            <a:r>
              <a:rPr lang="nl-NL" dirty="0"/>
              <a:t>Beweegkuur </a:t>
            </a:r>
          </a:p>
          <a:p>
            <a:r>
              <a:rPr lang="nl-NL" dirty="0"/>
              <a:t>Slimmer</a:t>
            </a:r>
          </a:p>
          <a:p>
            <a:endParaRPr lang="nl-NL" dirty="0"/>
          </a:p>
          <a:p>
            <a:r>
              <a:rPr lang="nl-NL" dirty="0"/>
              <a:t>Wat zijn de verschillen?</a:t>
            </a:r>
          </a:p>
        </p:txBody>
      </p:sp>
    </p:spTree>
    <p:extLst>
      <p:ext uri="{BB962C8B-B14F-4D97-AF65-F5344CB8AC3E}">
        <p14:creationId xmlns:p14="http://schemas.microsoft.com/office/powerpoint/2010/main" val="2079606694"/>
      </p:ext>
    </p:extLst>
  </p:cSld>
  <p:clrMapOvr>
    <a:masterClrMapping/>
  </p:clrMapOvr>
</p:sld>
</file>

<file path=ppt/theme/theme1.xml><?xml version="1.0" encoding="utf-8"?>
<a:theme xmlns:a="http://schemas.openxmlformats.org/drawingml/2006/main" name="DividendVTI">
  <a:themeElements>
    <a:clrScheme name="AnalogousFromLightSeed_2SEEDS">
      <a:dk1>
        <a:srgbClr val="000000"/>
      </a:dk1>
      <a:lt1>
        <a:srgbClr val="FFFFFF"/>
      </a:lt1>
      <a:dk2>
        <a:srgbClr val="413E24"/>
      </a:dk2>
      <a:lt2>
        <a:srgbClr val="ECECF0"/>
      </a:lt2>
      <a:accent1>
        <a:srgbClr val="A8A15F"/>
      </a:accent1>
      <a:accent2>
        <a:srgbClr val="C6976B"/>
      </a:accent2>
      <a:accent3>
        <a:srgbClr val="96A86F"/>
      </a:accent3>
      <a:accent4>
        <a:srgbClr val="62AD90"/>
      </a:accent4>
      <a:accent5>
        <a:srgbClr val="71AAAB"/>
      </a:accent5>
      <a:accent6>
        <a:srgbClr val="71A1C8"/>
      </a:accent6>
      <a:hlink>
        <a:srgbClr val="7E84B9"/>
      </a:hlink>
      <a:folHlink>
        <a:srgbClr val="878787"/>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159</TotalTime>
  <Words>481</Words>
  <Application>Microsoft Macintosh PowerPoint</Application>
  <PresentationFormat>Breedbeeld</PresentationFormat>
  <Paragraphs>51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Avenir Next LT Pro</vt:lpstr>
      <vt:lpstr>Wingdings 2</vt:lpstr>
      <vt:lpstr>DividendVTI</vt:lpstr>
      <vt:lpstr>Voedsel nu en in de toekomst, excursie lifestyle</vt:lpstr>
      <vt:lpstr>NieuwS en HOT TOpICS</vt:lpstr>
      <vt:lpstr>Wat gaan we doen?</vt:lpstr>
      <vt:lpstr>Ontwikkelingen schijf van vijf en andere landen (welke kunnen jullie vinden?) https://www.fit.nl/voeding/voedingsrichtlijnen-wereldwijd   Het Voedingscentrum heeft de Schijf van Vijf samengesteld op basis van de adviezen van de Gezondheidsraad, berekeningen van het Rijksinstituut voor Volksgezondheid en Milieu (RIVM) en de raad van diverse experts.  (bron voedingcetrum.nl</vt:lpstr>
      <vt:lpstr>Richtlijnen goede voeding 2015</vt:lpstr>
      <vt:lpstr>Voeding vroeger en in de toekomst</vt:lpstr>
      <vt:lpstr>Link: Voedseltransitie: naar een duurzamer en gezonder voedselsysteem </vt:lpstr>
      <vt:lpstr>Preventieakkoord</vt:lpstr>
      <vt:lpstr>LeefstijlCOAching in HET basispakket van de zorgverzekering</vt:lpstr>
      <vt:lpstr>Excursie organiseren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Voedsel nu en in de toekomst, excursie lifestyle</dc:title>
  <dc:creator>Mariska de Rouw</dc:creator>
  <cp:lastModifiedBy>Mariska de Rouw</cp:lastModifiedBy>
  <cp:revision>4</cp:revision>
  <dcterms:created xsi:type="dcterms:W3CDTF">2020-03-12T17:15:49Z</dcterms:created>
  <dcterms:modified xsi:type="dcterms:W3CDTF">2020-03-13T10:09:02Z</dcterms:modified>
</cp:coreProperties>
</file>